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6858000" cy="9906000" type="A4"/>
  <p:notesSz cx="6815138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28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2226" y="90"/>
      </p:cViewPr>
      <p:guideLst>
        <p:guide orient="horz" pos="3228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BFEC-1F03-4A97-B8B0-4B3841797C8E}" type="datetimeFigureOut">
              <a:rPr lang="ru-RU" smtClean="0"/>
              <a:pPr/>
              <a:t>22.07.2024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D504-A346-44C5-BF98-ED7322BB55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111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BFEC-1F03-4A97-B8B0-4B3841797C8E}" type="datetimeFigureOut">
              <a:rPr lang="ru-RU" smtClean="0"/>
              <a:pPr/>
              <a:t>22.07.2024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D504-A346-44C5-BF98-ED7322BB55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24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BFEC-1F03-4A97-B8B0-4B3841797C8E}" type="datetimeFigureOut">
              <a:rPr lang="ru-RU" smtClean="0"/>
              <a:pPr/>
              <a:t>22.07.2024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D504-A346-44C5-BF98-ED7322BB55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34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BFEC-1F03-4A97-B8B0-4B3841797C8E}" type="datetimeFigureOut">
              <a:rPr lang="ru-RU" smtClean="0"/>
              <a:pPr/>
              <a:t>22.07.2024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D504-A346-44C5-BF98-ED7322BB55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827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917" y="2469622"/>
            <a:ext cx="5915025" cy="412062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917" y="6629225"/>
            <a:ext cx="5915025" cy="21669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BFEC-1F03-4A97-B8B0-4B3841797C8E}" type="datetimeFigureOut">
              <a:rPr lang="ru-RU" smtClean="0"/>
              <a:pPr/>
              <a:t>22.07.2024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D504-A346-44C5-BF98-ED7322BB55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393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BFEC-1F03-4A97-B8B0-4B3841797C8E}" type="datetimeFigureOut">
              <a:rPr lang="ru-RU" smtClean="0"/>
              <a:pPr/>
              <a:t>22.07.2024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D504-A346-44C5-BF98-ED7322BB55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628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2" y="527403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2381" y="2428346"/>
            <a:ext cx="2901255" cy="119009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71864" y="2428346"/>
            <a:ext cx="2915543" cy="119009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71864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BFEC-1F03-4A97-B8B0-4B3841797C8E}" type="datetimeFigureOut">
              <a:rPr lang="ru-RU" smtClean="0"/>
              <a:pPr/>
              <a:t>22.07.2024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D504-A346-44C5-BF98-ED7322BB55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869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BFEC-1F03-4A97-B8B0-4B3841797C8E}" type="datetimeFigureOut">
              <a:rPr lang="ru-RU" smtClean="0"/>
              <a:pPr/>
              <a:t>22.07.2024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D504-A346-44C5-BF98-ED7322BB55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26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BFEC-1F03-4A97-B8B0-4B3841797C8E}" type="datetimeFigureOut">
              <a:rPr lang="ru-RU" smtClean="0"/>
              <a:pPr/>
              <a:t>22.07.2024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D504-A346-44C5-BF98-ED7322BB55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519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2" y="660400"/>
            <a:ext cx="2211883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544" y="1426281"/>
            <a:ext cx="3471863" cy="70396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2" y="2971800"/>
            <a:ext cx="2211883" cy="550562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BFEC-1F03-4A97-B8B0-4B3841797C8E}" type="datetimeFigureOut">
              <a:rPr lang="ru-RU" smtClean="0"/>
              <a:pPr/>
              <a:t>22.07.2024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D504-A346-44C5-BF98-ED7322BB55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530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2" y="660400"/>
            <a:ext cx="2211883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15544" y="1426281"/>
            <a:ext cx="3471863" cy="70396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2" y="2971800"/>
            <a:ext cx="2211883" cy="550562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BFEC-1F03-4A97-B8B0-4B3841797C8E}" type="datetimeFigureOut">
              <a:rPr lang="ru-RU" smtClean="0"/>
              <a:pPr/>
              <a:t>22.07.2024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D504-A346-44C5-BF98-ED7322BB55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40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9" y="527403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71488" y="9181396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4BFEC-1F03-4A97-B8B0-4B3841797C8E}" type="datetimeFigureOut">
              <a:rPr lang="ru-RU" smtClean="0"/>
              <a:pPr/>
              <a:t>22.07.2024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71714" y="9181396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843463" y="9181396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6D504-A346-44C5-BF98-ED7322BB55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851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3.png"/><Relationship Id="rId3" Type="http://schemas.openxmlformats.org/officeDocument/2006/relationships/image" Target="../media/image3.jpeg"/><Relationship Id="rId7" Type="http://schemas.openxmlformats.org/officeDocument/2006/relationships/image" Target="../media/image12.png"/><Relationship Id="rId12" Type="http://schemas.openxmlformats.org/officeDocument/2006/relationships/image" Target="../media/image1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png"/><Relationship Id="rId11" Type="http://schemas.openxmlformats.org/officeDocument/2006/relationships/image" Target="../media/image17.jpeg"/><Relationship Id="rId5" Type="http://schemas.openxmlformats.org/officeDocument/2006/relationships/image" Target="../media/image5.png"/><Relationship Id="rId10" Type="http://schemas.openxmlformats.org/officeDocument/2006/relationships/image" Target="../media/image16.jpeg"/><Relationship Id="rId4" Type="http://schemas.openxmlformats.org/officeDocument/2006/relationships/image" Target="../media/image4.jpeg"/><Relationship Id="rId9" Type="http://schemas.openxmlformats.org/officeDocument/2006/relationships/image" Target="../media/image15.jpeg"/><Relationship Id="rId1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-1" y="8953134"/>
            <a:ext cx="6858001" cy="9158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1168400" lvl="3">
              <a:lnSpc>
                <a:spcPts val="1600"/>
              </a:lnSpc>
            </a:pPr>
            <a:r>
              <a:rPr lang="ru-RU" sz="1600" dirty="0">
                <a:solidFill>
                  <a:srgbClr val="FF0000"/>
                </a:solidFill>
              </a:rPr>
              <a:t>Решение о привлечении средств родителей, направление обучающихся на мероприятия принимается родителями на родительских собраниях и </a:t>
            </a:r>
            <a:r>
              <a:rPr lang="ru-RU" sz="1600" b="1" u="sng" dirty="0">
                <a:solidFill>
                  <a:srgbClr val="FF0000"/>
                </a:solidFill>
              </a:rPr>
              <a:t>не </a:t>
            </a:r>
            <a:r>
              <a:rPr lang="ru-RU" sz="1600" b="1" u="sng" dirty="0" smtClean="0">
                <a:solidFill>
                  <a:srgbClr val="FF0000"/>
                </a:solidFill>
              </a:rPr>
              <a:t>является обязательным</a:t>
            </a:r>
            <a:r>
              <a:rPr lang="ru-RU" sz="1600" b="1" dirty="0" smtClean="0">
                <a:solidFill>
                  <a:srgbClr val="FF0000"/>
                </a:solidFill>
              </a:rPr>
              <a:t> </a:t>
            </a:r>
            <a:r>
              <a:rPr lang="ru-RU" sz="1600" dirty="0">
                <a:solidFill>
                  <a:srgbClr val="FF0000"/>
                </a:solidFill>
              </a:rPr>
              <a:t>для всех </a:t>
            </a:r>
            <a:r>
              <a:rPr lang="ru-RU" sz="1600" dirty="0" smtClean="0">
                <a:solidFill>
                  <a:srgbClr val="FF0000"/>
                </a:solidFill>
              </a:rPr>
              <a:t>родителей.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516909" y="850900"/>
            <a:ext cx="3341091" cy="485118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850900"/>
            <a:ext cx="3341091" cy="485118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858000" cy="8255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+mn-lt"/>
                <a:cs typeface="Times New Roman" panose="02020603050405020304" pitchFamily="18" charset="0"/>
              </a:rPr>
              <a:t>Информация для родителей</a:t>
            </a:r>
            <a:br>
              <a:rPr lang="ru-RU" sz="2400" dirty="0" smtClean="0">
                <a:latin typeface="+mn-lt"/>
                <a:cs typeface="Times New Roman" panose="02020603050405020304" pitchFamily="18" charset="0"/>
              </a:rPr>
            </a:br>
            <a:r>
              <a:rPr lang="ru-RU" sz="2400" dirty="0" smtClean="0">
                <a:latin typeface="+mn-lt"/>
                <a:cs typeface="Times New Roman" panose="02020603050405020304" pitchFamily="18" charset="0"/>
              </a:rPr>
              <a:t>по </a:t>
            </a:r>
            <a:r>
              <a:rPr lang="ru-RU" sz="2400" dirty="0">
                <a:latin typeface="+mn-lt"/>
                <a:cs typeface="Times New Roman" panose="02020603050405020304" pitchFamily="18" charset="0"/>
              </a:rPr>
              <a:t>формированию бюджета </a:t>
            </a:r>
            <a:r>
              <a:rPr lang="ru-RU" sz="2400" dirty="0" smtClean="0">
                <a:latin typeface="+mn-lt"/>
                <a:cs typeface="Times New Roman" panose="02020603050405020304" pitchFamily="18" charset="0"/>
              </a:rPr>
              <a:t>школы</a:t>
            </a:r>
            <a:endParaRPr lang="ru-RU" sz="24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-1" y="850900"/>
            <a:ext cx="3341091" cy="1181100"/>
          </a:xfrm>
          <a:ln w="28575">
            <a:noFill/>
            <a:prstDash val="sysDash"/>
          </a:ln>
        </p:spPr>
        <p:txBody>
          <a:bodyPr>
            <a:noAutofit/>
          </a:bodyPr>
          <a:lstStyle/>
          <a:p>
            <a:pPr algn="ctr"/>
            <a:r>
              <a:rPr lang="ru-RU" b="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Краевой бюджет</a:t>
            </a:r>
          </a:p>
          <a:p>
            <a:pPr algn="ctr"/>
            <a:r>
              <a:rPr lang="ru-RU" sz="2000" b="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З</a:t>
            </a:r>
            <a:r>
              <a:rPr lang="ru-RU" sz="2000" b="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аработная плата и учебные расходы:</a:t>
            </a:r>
            <a:endParaRPr lang="ru-RU" sz="2000" b="0" dirty="0"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516909" y="850900"/>
            <a:ext cx="3341091" cy="1181100"/>
          </a:xfrm>
          <a:ln w="31750">
            <a:noFill/>
            <a:prstDash val="sysDash"/>
          </a:ln>
        </p:spPr>
        <p:txBody>
          <a:bodyPr>
            <a:noAutofit/>
          </a:bodyPr>
          <a:lstStyle/>
          <a:p>
            <a:pPr algn="ctr"/>
            <a:r>
              <a:rPr lang="ru-RU" b="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Местный бюджет</a:t>
            </a:r>
            <a:endParaRPr lang="ru-RU" b="0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algn="ctr"/>
            <a:r>
              <a:rPr lang="ru-RU" sz="2000" b="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Содержание имущества школы: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396668" y="2393733"/>
            <a:ext cx="2377860" cy="3159235"/>
          </a:xfrm>
          <a:ln w="31750">
            <a:noFill/>
            <a:prstDash val="sysDash"/>
          </a:ln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ru-RU" sz="2000" dirty="0" smtClean="0">
                <a:solidFill>
                  <a:srgbClr val="C00000"/>
                </a:solidFill>
              </a:rPr>
              <a:t>Коммунальные услуги</a:t>
            </a:r>
          </a:p>
          <a:p>
            <a:pPr marL="0" indent="0">
              <a:spcBef>
                <a:spcPts val="2000"/>
              </a:spcBef>
              <a:buNone/>
            </a:pPr>
            <a:r>
              <a:rPr lang="ru-RU" sz="2000" dirty="0" smtClean="0">
                <a:solidFill>
                  <a:srgbClr val="C00000"/>
                </a:solidFill>
              </a:rPr>
              <a:t>Ремонт</a:t>
            </a:r>
            <a:endParaRPr lang="ru-RU" sz="2000" dirty="0">
              <a:solidFill>
                <a:srgbClr val="C00000"/>
              </a:solidFill>
            </a:endParaRPr>
          </a:p>
          <a:p>
            <a:pPr marL="0" indent="0">
              <a:spcBef>
                <a:spcPts val="2000"/>
              </a:spcBef>
              <a:buNone/>
            </a:pPr>
            <a:r>
              <a:rPr lang="ru-RU" sz="2000" dirty="0" smtClean="0">
                <a:solidFill>
                  <a:srgbClr val="C00000"/>
                </a:solidFill>
              </a:rPr>
              <a:t>Приобретение мебели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ru-RU" sz="2000" dirty="0" smtClean="0">
                <a:solidFill>
                  <a:srgbClr val="C00000"/>
                </a:solidFill>
              </a:rPr>
              <a:t>Услуги связи</a:t>
            </a:r>
          </a:p>
          <a:p>
            <a:pPr marL="0" indent="0">
              <a:spcBef>
                <a:spcPts val="1700"/>
              </a:spcBef>
              <a:buNone/>
            </a:pPr>
            <a:r>
              <a:rPr lang="ru-RU" sz="2000" dirty="0" smtClean="0">
                <a:solidFill>
                  <a:srgbClr val="C00000"/>
                </a:solidFill>
              </a:rPr>
              <a:t>и т.п.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72026" y="6242251"/>
            <a:ext cx="5971459" cy="2693045"/>
          </a:xfrm>
          <a:prstGeom prst="rect">
            <a:avLst/>
          </a:prstGeom>
          <a:noFill/>
          <a:ln w="25400">
            <a:noFill/>
          </a:ln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ru-RU" sz="1600" dirty="0" smtClean="0"/>
              <a:t>экскурсии, посещение театров, музеев</a:t>
            </a:r>
            <a:endParaRPr lang="ru-RU" sz="1600" dirty="0"/>
          </a:p>
          <a:p>
            <a:pPr marL="285750" indent="-285750">
              <a:spcBef>
                <a:spcPts val="1800"/>
              </a:spcBef>
              <a:buFontTx/>
              <a:buChar char="-"/>
            </a:pPr>
            <a:r>
              <a:rPr lang="ru-RU" sz="1600" dirty="0" smtClean="0"/>
              <a:t>дополнительные образовательные услуги, если они не включены в учебный план школы (например, китайский язык, плавание, бальные танцы, подготовка к поступлению в вуз)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ru-RU" sz="1600" dirty="0" smtClean="0"/>
              <a:t>дополнительные (не образовательные) услуги (оздоровительные, полиграфические и т.п.) 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ru-RU" sz="1600" dirty="0" smtClean="0"/>
              <a:t>дополнительные меры по повышению комфортности пребывания ребенка в школе (кулеры с водой в классах, индивидуальные раздевалки, и т.п.) </a:t>
            </a:r>
          </a:p>
        </p:txBody>
      </p:sp>
      <p:pic>
        <p:nvPicPr>
          <p:cNvPr id="1028" name="Picture 4" descr="https://image.freepik.com/free-icon/no-translate-detected_318-45543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41" y="3134923"/>
            <a:ext cx="575121" cy="575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zi.dn.ua/upload/iblock/c59/c59700c060e511f0ec80cfa935d8fd43.jpg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27" t="13114" r="64489" b="57567"/>
          <a:stretch/>
        </p:blipFill>
        <p:spPr bwMode="auto">
          <a:xfrm>
            <a:off x="3852824" y="2362440"/>
            <a:ext cx="312347" cy="324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http://zi.dn.ua/upload/iblock/c59/c59700c060e511f0ec80cfa935d8fd43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42" t="50690" r="64778" b="15977"/>
          <a:stretch/>
        </p:blipFill>
        <p:spPr bwMode="auto">
          <a:xfrm>
            <a:off x="3696915" y="2702221"/>
            <a:ext cx="316674" cy="328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http://zi.dn.ua/upload/iblock/c59/c59700c060e511f0ec80cfa935d8fd43.jpg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53" t="15653" r="34086" b="57567"/>
          <a:stretch/>
        </p:blipFill>
        <p:spPr bwMode="auto">
          <a:xfrm>
            <a:off x="3761384" y="4548989"/>
            <a:ext cx="531790" cy="41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http://zi.dn.ua/upload/iblock/c59/c59700c060e511f0ec80cfa935d8fd43.jpg"/>
          <p:cNvPicPr>
            <a:picLocks noChangeAspect="1" noChangeArrowheads="1"/>
          </p:cNvPicPr>
          <p:nvPr/>
        </p:nvPicPr>
        <p:blipFill rotWithShape="1"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54" t="51463" r="36769" b="12727"/>
          <a:stretch/>
        </p:blipFill>
        <p:spPr bwMode="auto">
          <a:xfrm>
            <a:off x="4010678" y="2703199"/>
            <a:ext cx="279540" cy="329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e-stroy.pro/wp-content/uploads/Vnutrennyaya-otdelka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4200" y="3134223"/>
            <a:ext cx="586433" cy="586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 rotWithShape="1"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04" b="17783"/>
          <a:stretch/>
        </p:blipFill>
        <p:spPr bwMode="auto">
          <a:xfrm>
            <a:off x="3684641" y="3859332"/>
            <a:ext cx="66615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 descr="http://cdns2.freepik.com/free-photo/test-tube-and-flask-for-chemistry-class_318-58961.jp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433" y="4453906"/>
            <a:ext cx="387836" cy="512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s://png.icons8.com/?id=11515&amp;size=1600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0433" y="3831199"/>
            <a:ext cx="481793" cy="494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742390" y="2153337"/>
            <a:ext cx="267304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Оплата труда работников школы,</a:t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в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</a:rPr>
              <a:t>т.ч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. дворников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Учебники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Лабораторное оборудование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Расходные материалы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и т.п. 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97569" y="5763395"/>
            <a:ext cx="64056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dirty="0">
                <a:solidFill>
                  <a:prstClr val="black"/>
                </a:solidFill>
              </a:rPr>
              <a:t>Родители </a:t>
            </a:r>
            <a:r>
              <a:rPr lang="ru-RU" sz="2400" dirty="0" smtClean="0">
                <a:solidFill>
                  <a:prstClr val="black"/>
                </a:solidFill>
              </a:rPr>
              <a:t>вправе </a:t>
            </a:r>
            <a:r>
              <a:rPr lang="ru-RU" sz="2400" dirty="0">
                <a:solidFill>
                  <a:prstClr val="black"/>
                </a:solidFill>
              </a:rPr>
              <a:t>направлять свои </a:t>
            </a:r>
            <a:r>
              <a:rPr lang="ru-RU" sz="2400" dirty="0" smtClean="0">
                <a:solidFill>
                  <a:prstClr val="black"/>
                </a:solidFill>
              </a:rPr>
              <a:t>средства на:</a:t>
            </a:r>
            <a:endParaRPr lang="ru-RU" sz="2400" dirty="0">
              <a:solidFill>
                <a:prstClr val="black"/>
              </a:solidFill>
            </a:endParaRPr>
          </a:p>
        </p:txBody>
      </p:sp>
      <p:pic>
        <p:nvPicPr>
          <p:cNvPr id="1046" name="Picture 22" descr="https://png.icons8.com/?id=24907&amp;size=1600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927" y="6806479"/>
            <a:ext cx="601857" cy="601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https://www.vectorportal.com/img_novi/sign-of-printer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087" y="7588773"/>
            <a:ext cx="518872" cy="518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072" y="8235271"/>
            <a:ext cx="359394" cy="7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 descr="http://clipart-library.com/images/ziX579K5T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602" y="6242251"/>
            <a:ext cx="473842" cy="473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Равнобедренный треугольник 7"/>
          <p:cNvSpPr/>
          <p:nvPr/>
        </p:nvSpPr>
        <p:spPr>
          <a:xfrm>
            <a:off x="153244" y="9072563"/>
            <a:ext cx="794494" cy="666750"/>
          </a:xfrm>
          <a:prstGeom prst="triangle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2588" y="9057081"/>
            <a:ext cx="38504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>
                <a:solidFill>
                  <a:prstClr val="black"/>
                </a:solidFill>
              </a:rPr>
              <a:t>!</a:t>
            </a:r>
            <a:endParaRPr lang="ru-RU" dirty="0"/>
          </a:p>
        </p:txBody>
      </p:sp>
      <p:pic>
        <p:nvPicPr>
          <p:cNvPr id="29" name="Picture 13" descr="C:\3\img_458198.png"/>
          <p:cNvPicPr>
            <a:picLocks noChangeAspect="1" noChangeArrowheads="1"/>
          </p:cNvPicPr>
          <p:nvPr/>
        </p:nvPicPr>
        <p:blipFill>
          <a:blip r:embed="rId1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86" y="2321021"/>
            <a:ext cx="762799" cy="764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276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-1" y="8953134"/>
            <a:ext cx="6858001" cy="9158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1168400" lvl="3">
              <a:lnSpc>
                <a:spcPts val="1600"/>
              </a:lnSpc>
            </a:pPr>
            <a:r>
              <a:rPr lang="ru-RU" sz="1600" dirty="0">
                <a:solidFill>
                  <a:srgbClr val="FF0000"/>
                </a:solidFill>
              </a:rPr>
              <a:t>Решение о привлечении средств родителей, направление обучающихся на мероприятия принимается родителями на родительских собраниях и </a:t>
            </a:r>
            <a:r>
              <a:rPr lang="ru-RU" sz="1600" b="1" u="sng" dirty="0">
                <a:solidFill>
                  <a:srgbClr val="FF0000"/>
                </a:solidFill>
              </a:rPr>
              <a:t>не </a:t>
            </a:r>
            <a:r>
              <a:rPr lang="ru-RU" sz="1600" b="1" u="sng" dirty="0" smtClean="0">
                <a:solidFill>
                  <a:srgbClr val="FF0000"/>
                </a:solidFill>
              </a:rPr>
              <a:t>является обязательным</a:t>
            </a:r>
            <a:r>
              <a:rPr lang="ru-RU" sz="1600" b="1" dirty="0" smtClean="0">
                <a:solidFill>
                  <a:srgbClr val="FF0000"/>
                </a:solidFill>
              </a:rPr>
              <a:t> </a:t>
            </a:r>
            <a:r>
              <a:rPr lang="ru-RU" sz="1600" dirty="0">
                <a:solidFill>
                  <a:srgbClr val="FF0000"/>
                </a:solidFill>
              </a:rPr>
              <a:t>для всех </a:t>
            </a:r>
            <a:r>
              <a:rPr lang="ru-RU" sz="1600" dirty="0" smtClean="0">
                <a:solidFill>
                  <a:srgbClr val="FF0000"/>
                </a:solidFill>
              </a:rPr>
              <a:t>родителей.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516909" y="618676"/>
            <a:ext cx="3341091" cy="377915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618677"/>
            <a:ext cx="3341091" cy="377915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858000" cy="595086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+mn-lt"/>
                <a:cs typeface="Times New Roman" panose="02020603050405020304" pitchFamily="18" charset="0"/>
              </a:rPr>
              <a:t>Информация для родителей</a:t>
            </a:r>
            <a:br>
              <a:rPr lang="ru-RU" sz="2400" dirty="0" smtClean="0">
                <a:latin typeface="+mn-lt"/>
                <a:cs typeface="Times New Roman" panose="02020603050405020304" pitchFamily="18" charset="0"/>
              </a:rPr>
            </a:br>
            <a:r>
              <a:rPr lang="ru-RU" sz="2400" dirty="0" smtClean="0">
                <a:latin typeface="+mn-lt"/>
                <a:cs typeface="Times New Roman" panose="02020603050405020304" pitchFamily="18" charset="0"/>
              </a:rPr>
              <a:t>по </a:t>
            </a:r>
            <a:r>
              <a:rPr lang="ru-RU" sz="2400" dirty="0">
                <a:latin typeface="+mn-lt"/>
                <a:cs typeface="Times New Roman" panose="02020603050405020304" pitchFamily="18" charset="0"/>
              </a:rPr>
              <a:t>формированию бюджета </a:t>
            </a:r>
            <a:r>
              <a:rPr lang="ru-RU" sz="2400" dirty="0" smtClean="0">
                <a:latin typeface="+mn-lt"/>
                <a:cs typeface="Times New Roman" panose="02020603050405020304" pitchFamily="18" charset="0"/>
              </a:rPr>
              <a:t>детского сада</a:t>
            </a:r>
            <a:endParaRPr lang="ru-RU" sz="24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-1" y="618676"/>
            <a:ext cx="3341091" cy="861782"/>
          </a:xfrm>
          <a:ln w="28575">
            <a:noFill/>
            <a:prstDash val="sysDash"/>
          </a:ln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Краевой бюджет</a:t>
            </a:r>
            <a:r>
              <a:rPr lang="ru-RU" sz="2000" b="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/>
            </a:r>
            <a:br>
              <a:rPr lang="ru-RU" sz="2000" b="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</a:br>
            <a:r>
              <a:rPr lang="ru-RU" sz="1800" b="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Заработная плата и учебные расходы:</a:t>
            </a:r>
            <a:endParaRPr lang="ru-RU" sz="1800" b="0" dirty="0"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516909" y="618676"/>
            <a:ext cx="3341091" cy="861782"/>
          </a:xfrm>
          <a:ln w="31750">
            <a:noFill/>
            <a:prstDash val="sysDash"/>
          </a:ln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Местный бюджет</a:t>
            </a:r>
            <a:r>
              <a:rPr lang="ru-RU" sz="2000" b="0" dirty="0">
                <a:solidFill>
                  <a:srgbClr val="C00000"/>
                </a:solidFill>
                <a:cs typeface="Times New Roman" panose="02020603050405020304" pitchFamily="18" charset="0"/>
              </a:rPr>
              <a:t/>
            </a:r>
            <a:br>
              <a:rPr lang="ru-RU" sz="2000" b="0" dirty="0"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ru-RU" sz="1800" b="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Содержание имущества детского сада: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429312" y="3712926"/>
            <a:ext cx="2377860" cy="819862"/>
          </a:xfrm>
          <a:ln w="31750">
            <a:noFill/>
            <a:prstDash val="sysDash"/>
          </a:ln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ru-RU" sz="1800" dirty="0" smtClean="0">
                <a:solidFill>
                  <a:srgbClr val="C00000"/>
                </a:solidFill>
              </a:rPr>
              <a:t>Услуги связи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1800" dirty="0" smtClean="0">
                <a:solidFill>
                  <a:srgbClr val="C00000"/>
                </a:solidFill>
              </a:rPr>
              <a:t>и т.п.</a:t>
            </a:r>
            <a:endParaRPr lang="ru-RU" sz="1800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72026" y="6822811"/>
            <a:ext cx="5971459" cy="2123658"/>
          </a:xfrm>
          <a:prstGeom prst="rect">
            <a:avLst/>
          </a:prstGeom>
          <a:noFill/>
          <a:ln w="25400">
            <a:noFill/>
          </a:ln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ru-RU" sz="1600" dirty="0" smtClean="0"/>
              <a:t>экскурсии, посещение театров, музеев</a:t>
            </a:r>
            <a:endParaRPr lang="ru-RU" sz="1600" dirty="0"/>
          </a:p>
          <a:p>
            <a:pPr marL="285750" indent="-285750">
              <a:spcBef>
                <a:spcPts val="1800"/>
              </a:spcBef>
              <a:buFontTx/>
              <a:buChar char="-"/>
            </a:pPr>
            <a:r>
              <a:rPr lang="ru-RU" sz="1600" dirty="0" smtClean="0"/>
              <a:t>дополнительные образовательные услуги, если они</a:t>
            </a:r>
            <a:br>
              <a:rPr lang="ru-RU" sz="1600" dirty="0" smtClean="0"/>
            </a:br>
            <a:r>
              <a:rPr lang="ru-RU" sz="1600" dirty="0" smtClean="0"/>
              <a:t>не включены в программу дошкольного образования (например, английский язык, робототехника)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ru-RU" sz="1600" dirty="0" smtClean="0"/>
              <a:t>дополнительные меры по повышению комфортности пребывания ребенка в детском саду (например, кулеры</a:t>
            </a:r>
            <a:br>
              <a:rPr lang="ru-RU" sz="1600" dirty="0" smtClean="0"/>
            </a:br>
            <a:r>
              <a:rPr lang="ru-RU" sz="1600" dirty="0" smtClean="0"/>
              <a:t>с водой) </a:t>
            </a:r>
          </a:p>
        </p:txBody>
      </p:sp>
      <p:pic>
        <p:nvPicPr>
          <p:cNvPr id="12" name="Picture 6" descr="http://zi.dn.ua/upload/iblock/c59/c59700c060e511f0ec80cfa935d8fd43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53" t="15653" r="34086" b="57567"/>
          <a:stretch/>
        </p:blipFill>
        <p:spPr bwMode="auto">
          <a:xfrm>
            <a:off x="3732484" y="3710855"/>
            <a:ext cx="531790" cy="41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2" name="Группа 21"/>
          <p:cNvGrpSpPr/>
          <p:nvPr/>
        </p:nvGrpSpPr>
        <p:grpSpPr>
          <a:xfrm>
            <a:off x="3682401" y="1665768"/>
            <a:ext cx="593303" cy="669927"/>
            <a:chOff x="3696915" y="1796394"/>
            <a:chExt cx="593303" cy="669927"/>
          </a:xfrm>
        </p:grpSpPr>
        <p:pic>
          <p:nvPicPr>
            <p:cNvPr id="1030" name="Picture 6" descr="http://zi.dn.ua/upload/iblock/c59/c59700c060e511f0ec80cfa935d8fd43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727" t="13114" r="64489" b="57567"/>
            <a:stretch/>
          </p:blipFill>
          <p:spPr bwMode="auto">
            <a:xfrm>
              <a:off x="3852824" y="1796394"/>
              <a:ext cx="312347" cy="3249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6" descr="http://zi.dn.ua/upload/iblock/c59/c59700c060e511f0ec80cfa935d8fd43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142" t="50690" r="64778" b="15977"/>
            <a:stretch/>
          </p:blipFill>
          <p:spPr bwMode="auto">
            <a:xfrm>
              <a:off x="3696915" y="2136175"/>
              <a:ext cx="316674" cy="3286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6" descr="http://zi.dn.ua/upload/iblock/c59/c59700c060e511f0ec80cfa935d8fd43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1054" t="51463" r="36769" b="12727"/>
            <a:stretch/>
          </p:blipFill>
          <p:spPr bwMode="auto">
            <a:xfrm>
              <a:off x="4010678" y="2137153"/>
              <a:ext cx="279540" cy="3291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32" name="Picture 8" descr="http://e-stroy.pro/wp-content/uploads/Vnutrennyaya-otdelka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4200" y="2437551"/>
            <a:ext cx="586433" cy="586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742390" y="1587291"/>
            <a:ext cx="2673042" cy="2856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Оплата труда работников детского сада, в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т.ч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 дворников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Игрушки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Канцелярские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товары</a:t>
            </a:r>
          </a:p>
          <a:p>
            <a:pPr>
              <a:lnSpc>
                <a:spcPct val="90000"/>
              </a:lnSpc>
              <a:spcBef>
                <a:spcPts val="1400"/>
              </a:spcBef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Расходные материалы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и т.п. 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21956" y="6431039"/>
            <a:ext cx="66538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prstClr val="black"/>
                </a:solidFill>
              </a:rPr>
              <a:t>Родители </a:t>
            </a:r>
            <a:r>
              <a:rPr lang="ru-RU" b="1" dirty="0" smtClean="0">
                <a:solidFill>
                  <a:prstClr val="black"/>
                </a:solidFill>
              </a:rPr>
              <a:t>вправе дополнительно направлять </a:t>
            </a:r>
            <a:r>
              <a:rPr lang="ru-RU" b="1" dirty="0">
                <a:solidFill>
                  <a:prstClr val="black"/>
                </a:solidFill>
              </a:rPr>
              <a:t>свои </a:t>
            </a:r>
            <a:r>
              <a:rPr lang="ru-RU" b="1" dirty="0" smtClean="0">
                <a:solidFill>
                  <a:prstClr val="black"/>
                </a:solidFill>
              </a:rPr>
              <a:t>средства на:</a:t>
            </a:r>
            <a:endParaRPr lang="ru-RU" b="1" dirty="0">
              <a:solidFill>
                <a:prstClr val="black"/>
              </a:solidFill>
            </a:endParaRPr>
          </a:p>
        </p:txBody>
      </p:sp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10" y="8217869"/>
            <a:ext cx="359394" cy="7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 descr="http://clipart-library.com/images/ziX579K5T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602" y="6822811"/>
            <a:ext cx="473842" cy="473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Равнобедренный треугольник 7"/>
          <p:cNvSpPr/>
          <p:nvPr/>
        </p:nvSpPr>
        <p:spPr>
          <a:xfrm>
            <a:off x="153244" y="9072563"/>
            <a:ext cx="794494" cy="666750"/>
          </a:xfrm>
          <a:prstGeom prst="triangle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2588" y="9057081"/>
            <a:ext cx="38504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>
                <a:solidFill>
                  <a:prstClr val="black"/>
                </a:solidFill>
              </a:rPr>
              <a:t>!</a:t>
            </a:r>
            <a:endParaRPr lang="ru-RU" dirty="0"/>
          </a:p>
        </p:txBody>
      </p:sp>
      <p:pic>
        <p:nvPicPr>
          <p:cNvPr id="16" name="Picture 2" descr="http://freevector.co/wp-content/uploads/2013/12/90004-bed.pn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1512" y="3045548"/>
            <a:ext cx="554969" cy="554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&amp;Kcy;&amp;acy;&amp;rcy;&amp;tcy;&amp;icy;&amp;ncy;&amp;kcy;&amp;icy; &amp;pcy;&amp;ocy; &amp;zcy;&amp;acy;&amp;pcy;&amp;rcy;&amp;ocy;&amp;scy;&amp;ucy; &amp;bcy;&amp;ucy;&amp;mcy;&amp;acy;&amp;gcy;&amp;acy; &amp;icy;&amp;kcy;&amp;ocy;&amp;ncy;&amp;kcy;&amp;acy;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21" y="3683924"/>
            <a:ext cx="529530" cy="529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https://image.freepik.com/free-icon/no-translate-detected_318-43992.jpg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41" y="3094442"/>
            <a:ext cx="546652" cy="546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8" descr="https://image.freepik.com/free-icon/no-translate-detected_318-46315.jp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22" y="2466579"/>
            <a:ext cx="518872" cy="518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image.freepik.com/free-icon/robot-with-gears_318-64393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075" y="7390944"/>
            <a:ext cx="664835" cy="664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3\img_458198.png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00" y="1667891"/>
            <a:ext cx="762799" cy="764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Прямоугольник 34"/>
          <p:cNvSpPr/>
          <p:nvPr/>
        </p:nvSpPr>
        <p:spPr>
          <a:xfrm>
            <a:off x="-1" y="4532788"/>
            <a:ext cx="6858001" cy="1825681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Текст 3"/>
          <p:cNvSpPr txBox="1">
            <a:spLocks/>
          </p:cNvSpPr>
          <p:nvPr/>
        </p:nvSpPr>
        <p:spPr>
          <a:xfrm>
            <a:off x="215075" y="4570018"/>
            <a:ext cx="6487886" cy="370609"/>
          </a:xfrm>
          <a:prstGeom prst="rect">
            <a:avLst/>
          </a:prstGeom>
          <a:ln w="28575">
            <a:noFill/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Родительская плата:</a:t>
            </a:r>
            <a:endParaRPr lang="ru-RU" sz="1800" dirty="0">
              <a:solidFill>
                <a:schemeClr val="accent3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454525" y="1696547"/>
            <a:ext cx="1714500" cy="5909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90000"/>
              </a:lnSpc>
              <a:spcBef>
                <a:spcPts val="1800"/>
              </a:spcBef>
            </a:pPr>
            <a:r>
              <a:rPr lang="ru-RU" dirty="0">
                <a:solidFill>
                  <a:srgbClr val="C00000"/>
                </a:solidFill>
              </a:rPr>
              <a:t>Коммунальные услуги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4454525" y="2530430"/>
            <a:ext cx="904607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  <a:spcBef>
                <a:spcPts val="2000"/>
              </a:spcBef>
            </a:pPr>
            <a:r>
              <a:rPr lang="ru-RU" dirty="0">
                <a:solidFill>
                  <a:srgbClr val="C00000"/>
                </a:solidFill>
              </a:rPr>
              <a:t>Ремонт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443826" y="3043274"/>
            <a:ext cx="1714500" cy="5909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90000"/>
              </a:lnSpc>
              <a:spcBef>
                <a:spcPts val="2000"/>
              </a:spcBef>
            </a:pPr>
            <a:r>
              <a:rPr lang="ru-RU" dirty="0">
                <a:solidFill>
                  <a:srgbClr val="C00000"/>
                </a:solidFill>
              </a:rPr>
              <a:t>Приобретение мебели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2571749" y="5712138"/>
            <a:ext cx="17145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организация питания</a:t>
            </a:r>
          </a:p>
        </p:txBody>
      </p:sp>
      <p:pic>
        <p:nvPicPr>
          <p:cNvPr id="1039" name="Picture 15" descr="https://png.icons8.com/olive/ios7/1600"/>
          <p:cNvPicPr>
            <a:picLocks noChangeAspect="1" noChangeArrowheads="1"/>
          </p:cNvPicPr>
          <p:nvPr/>
        </p:nvPicPr>
        <p:blipFill>
          <a:blip r:embed="rId1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367" y="5015485"/>
            <a:ext cx="647301" cy="64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663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211</Words>
  <Application>Microsoft Office PowerPoint</Application>
  <PresentationFormat>Лист A4 (210x297 мм)</PresentationFormat>
  <Paragraphs>43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Информация для родителей по формированию бюджета школы</vt:lpstr>
      <vt:lpstr>Информация для родителей по формированию бюджета детского сада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Инструкция  для родителей по формированию бюджета школы</dc:title>
  <dc:creator>Шабурова Ольга Вячеславовна</dc:creator>
  <cp:lastModifiedBy>User</cp:lastModifiedBy>
  <cp:revision>18</cp:revision>
  <cp:lastPrinted>2018-04-19T09:56:58Z</cp:lastPrinted>
  <dcterms:created xsi:type="dcterms:W3CDTF">2017-11-30T12:54:58Z</dcterms:created>
  <dcterms:modified xsi:type="dcterms:W3CDTF">2024-07-22T09:31:41Z</dcterms:modified>
</cp:coreProperties>
</file>